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64" r:id="rId2"/>
    <p:sldId id="265" r:id="rId3"/>
    <p:sldId id="274" r:id="rId4"/>
    <p:sldId id="268" r:id="rId5"/>
    <p:sldId id="269" r:id="rId6"/>
    <p:sldId id="271" r:id="rId7"/>
    <p:sldId id="272" r:id="rId8"/>
    <p:sldId id="266" r:id="rId9"/>
    <p:sldId id="273" r:id="rId10"/>
    <p:sldId id="270" r:id="rId11"/>
    <p:sldId id="275" r:id="rId12"/>
    <p:sldId id="276" r:id="rId13"/>
    <p:sldId id="267" r:id="rId14"/>
    <p:sldId id="277" r:id="rId15"/>
    <p:sldId id="278" r:id="rId16"/>
    <p:sldId id="279" r:id="rId17"/>
    <p:sldId id="26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94636"/>
  </p:normalViewPr>
  <p:slideViewPr>
    <p:cSldViewPr snapToGrid="0" snapToObjects="1">
      <p:cViewPr varScale="1">
        <p:scale>
          <a:sx n="107" d="100"/>
          <a:sy n="107" d="100"/>
        </p:scale>
        <p:origin x="-165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9/26/2018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val="19161002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1646016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introduction of the trainers and students is the next stage.  It is important to take this early opportunity to get them to interact with each other and the trainers. The delegates should be asked to pair with someone in the class that they do not already know.  They should then be directed to ask their “partner” the to provide answers to these questions:</a:t>
            </a:r>
          </a:p>
          <a:p>
            <a:pPr lvl="0"/>
            <a:r>
              <a:rPr lang="en-GB" sz="1200" kern="1200" dirty="0">
                <a:solidFill>
                  <a:schemeClr val="tx1"/>
                </a:solidFill>
                <a:effectLst/>
                <a:latin typeface="+mn-lt"/>
                <a:ea typeface="+mn-ea"/>
                <a:cs typeface="+mn-cs"/>
              </a:rPr>
              <a:t>Their Name and Country</a:t>
            </a:r>
          </a:p>
          <a:p>
            <a:pPr lvl="0"/>
            <a:r>
              <a:rPr lang="en-GB" sz="1200" kern="1200" dirty="0">
                <a:solidFill>
                  <a:schemeClr val="tx1"/>
                </a:solidFill>
                <a:effectLst/>
                <a:latin typeface="+mn-lt"/>
                <a:ea typeface="+mn-ea"/>
                <a:cs typeface="+mn-cs"/>
              </a:rPr>
              <a:t>Where they work</a:t>
            </a:r>
          </a:p>
          <a:p>
            <a:pPr lvl="0"/>
            <a:r>
              <a:rPr lang="en-GB" sz="1200" kern="1200" dirty="0">
                <a:solidFill>
                  <a:schemeClr val="tx1"/>
                </a:solidFill>
                <a:effectLst/>
                <a:latin typeface="+mn-lt"/>
                <a:ea typeface="+mn-ea"/>
                <a:cs typeface="+mn-cs"/>
              </a:rPr>
              <a:t>What they do</a:t>
            </a:r>
          </a:p>
          <a:p>
            <a:pPr lvl="0"/>
            <a:r>
              <a:rPr lang="en-GB" sz="1200" kern="1200" dirty="0">
                <a:solidFill>
                  <a:schemeClr val="tx1"/>
                </a:solidFill>
                <a:effectLst/>
                <a:latin typeface="+mn-lt"/>
                <a:ea typeface="+mn-ea"/>
                <a:cs typeface="+mn-cs"/>
              </a:rPr>
              <a:t>Their experience as a trainer</a:t>
            </a:r>
          </a:p>
          <a:p>
            <a:pPr lvl="0"/>
            <a:r>
              <a:rPr lang="en-GB" sz="1200" kern="1200" dirty="0">
                <a:solidFill>
                  <a:schemeClr val="tx1"/>
                </a:solidFill>
                <a:effectLst/>
                <a:latin typeface="+mn-lt"/>
                <a:ea typeface="+mn-ea"/>
                <a:cs typeface="+mn-cs"/>
              </a:rPr>
              <a:t>Something Interesting about them</a:t>
            </a:r>
          </a:p>
          <a:p>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pairs should ask the same questions of each other.  They should then introduce their “new colleague to the rest of the class.  The trainer should keep notes of the information that is provided to assist their knowledge of the students.</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15</a:t>
            </a:fld>
            <a:endParaRPr lang="en-US"/>
          </a:p>
        </p:txBody>
      </p:sp>
    </p:spTree>
    <p:extLst>
      <p:ext uri="{BB962C8B-B14F-4D97-AF65-F5344CB8AC3E}">
        <p14:creationId xmlns:p14="http://schemas.microsoft.com/office/powerpoint/2010/main" val="4097672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Summary / Recap</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trainer should recap / test knowledge on the following points to ensure that the students have appreciated the learning objectives of the session.  </a:t>
            </a:r>
            <a:r>
              <a:rPr lang="en-GB" sz="1200" kern="1200">
                <a:solidFill>
                  <a:schemeClr val="tx1"/>
                </a:solidFill>
                <a:effectLst/>
                <a:latin typeface="+mn-lt"/>
                <a:ea typeface="+mn-ea"/>
                <a:cs typeface="+mn-cs"/>
              </a:rPr>
              <a:t>Time should be allowed for questions at appropriate times during the session.</a:t>
            </a:r>
          </a:p>
          <a:p>
            <a:endParaRPr lang="en-US"/>
          </a:p>
        </p:txBody>
      </p:sp>
      <p:sp>
        <p:nvSpPr>
          <p:cNvPr id="4" name="Slide Number Placeholder 3"/>
          <p:cNvSpPr>
            <a:spLocks noGrp="1"/>
          </p:cNvSpPr>
          <p:nvPr>
            <p:ph type="sldNum" sz="quarter" idx="10"/>
          </p:nvPr>
        </p:nvSpPr>
        <p:spPr/>
        <p:txBody>
          <a:bodyPr/>
          <a:lstStyle/>
          <a:p>
            <a:fld id="{5827260C-95DC-194B-88B2-0B241DEC43BF}" type="slidenum">
              <a:rPr lang="en-US" smtClean="0"/>
              <a:pPr/>
              <a:t>16</a:t>
            </a:fld>
            <a:endParaRPr lang="en-US"/>
          </a:p>
        </p:txBody>
      </p:sp>
    </p:spTree>
    <p:extLst>
      <p:ext uri="{BB962C8B-B14F-4D97-AF65-F5344CB8AC3E}">
        <p14:creationId xmlns:p14="http://schemas.microsoft.com/office/powerpoint/2010/main" val="2280251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Health and safety issues are dealt with in this slide.  These will differ depending on the location of delivery. It is the trainer’s responsibility to ensure that they have the correct information to impart to delegates.</a:t>
            </a:r>
          </a:p>
        </p:txBody>
      </p:sp>
      <p:sp>
        <p:nvSpPr>
          <p:cNvPr id="4" name="Slide Number Placeholder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p14="http://schemas.microsoft.com/office/powerpoint/2010/main" val="650295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PowerPoint</a:t>
            </a:r>
            <a:r>
              <a:rPr lang="en-GB" sz="1200" kern="1200" dirty="0">
                <a:solidFill>
                  <a:schemeClr val="tx1"/>
                </a:solidFill>
                <a:effectLst/>
                <a:latin typeface="+mn-lt"/>
                <a:ea typeface="+mn-ea"/>
                <a:cs typeface="+mn-cs"/>
              </a:rPr>
              <a:t> (or other type of presentation)</a:t>
            </a:r>
          </a:p>
          <a:p>
            <a:r>
              <a:rPr lang="en-GB" sz="1200" kern="1200" dirty="0">
                <a:solidFill>
                  <a:schemeClr val="tx1"/>
                </a:solidFill>
                <a:effectLst/>
                <a:latin typeface="+mn-lt"/>
                <a:ea typeface="+mn-ea"/>
                <a:cs typeface="+mn-cs"/>
              </a:rPr>
              <a:t>A PowerPoint presentation has been prepared for this session.  This is a generic presentation and does not take into account national issues that may need to be dealt with when this course is dealt with at the national level.  The trainer should ensure that the information in this presentation is relevant for the location of delivery.</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The aims of the session are set out below:</a:t>
            </a:r>
          </a:p>
          <a:p>
            <a:pPr lvl="0"/>
            <a:r>
              <a:rPr lang="en-GB" sz="1200" kern="1200" dirty="0">
                <a:solidFill>
                  <a:schemeClr val="tx1"/>
                </a:solidFill>
                <a:effectLst/>
                <a:latin typeface="+mn-lt"/>
                <a:ea typeface="+mn-ea"/>
                <a:cs typeface="+mn-cs"/>
              </a:rPr>
              <a:t>Provide delegates with information about the need for the training course and its aim and objectives. </a:t>
            </a:r>
          </a:p>
          <a:p>
            <a:pPr lvl="0"/>
            <a:r>
              <a:rPr lang="en-GB" sz="1200" kern="1200" dirty="0">
                <a:solidFill>
                  <a:schemeClr val="tx1"/>
                </a:solidFill>
                <a:effectLst/>
                <a:latin typeface="+mn-lt"/>
                <a:ea typeface="+mn-ea"/>
                <a:cs typeface="+mn-cs"/>
              </a:rPr>
              <a:t>Ensure that they have sufficient information about the programme of activities and the timetable.  </a:t>
            </a:r>
          </a:p>
          <a:p>
            <a:pPr lvl="0"/>
            <a:r>
              <a:rPr lang="en-GB" sz="1200" kern="1200" dirty="0">
                <a:solidFill>
                  <a:schemeClr val="tx1"/>
                </a:solidFill>
                <a:effectLst/>
                <a:latin typeface="+mn-lt"/>
                <a:ea typeface="+mn-ea"/>
                <a:cs typeface="+mn-cs"/>
              </a:rPr>
              <a:t>Provide information about the health, safety and administrative details of the course. </a:t>
            </a:r>
          </a:p>
          <a:p>
            <a:pPr lvl="0"/>
            <a:r>
              <a:rPr lang="en-GB" sz="1200" kern="1200" dirty="0">
                <a:solidFill>
                  <a:schemeClr val="tx1"/>
                </a:solidFill>
                <a:effectLst/>
                <a:latin typeface="+mn-lt"/>
                <a:ea typeface="+mn-ea"/>
                <a:cs typeface="+mn-cs"/>
              </a:rPr>
              <a:t>Introduce the delegates to the trainers and other delegates.</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3134082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background of the course is provided for the delegates, The title of this course is “Advanced Cybercrime and Electronic Evidence Training for Judges and Prosecutors”. It has been developed as an output of the European Union/Council of Europe Joint Project on Regional Cooperation on Cybercrime in the IPA region.</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4</a:t>
            </a:fld>
            <a:endParaRPr lang="en-US"/>
          </a:p>
        </p:txBody>
      </p:sp>
    </p:spTree>
    <p:extLst>
      <p:ext uri="{BB962C8B-B14F-4D97-AF65-F5344CB8AC3E}">
        <p14:creationId xmlns:p14="http://schemas.microsoft.com/office/powerpoint/2010/main" val="1163087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training is necessary because Judges and prosecutors play an important role in the investigation and adjudication of individuals or groups that have committed crimes. With the increased number of incidence where these crimes have an element of cybercrime there is an increased need for judges and prosecutors to be properly trained to understand the nature of these crimes and to also be aware of the legislation and the instruments for international cooperation available to handle cases of cybercrimes.</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356130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It is important that the overall aim of the course is explained to the delegates at the very beginning.  This will enable them to appreciate the overarching reason for them being there.  </a:t>
            </a:r>
            <a:r>
              <a:rPr lang="en-US" sz="1200" kern="1200" dirty="0">
                <a:solidFill>
                  <a:schemeClr val="tx1"/>
                </a:solidFill>
                <a:effectLst/>
                <a:latin typeface="+mn-lt"/>
                <a:ea typeface="+mn-ea"/>
                <a:cs typeface="+mn-cs"/>
              </a:rPr>
              <a:t>The aim of the course is to provide the knowledge and skills to allow judges and prosecutors to fulfill their roles relating to cybercrime investigations.  This course is designed to build upon the learning outcomes of the basic cybercrime training course for judges and prosecutors and should be attended only by those that have successfully completed that course.  </a:t>
            </a:r>
            <a:endParaRPr lang="en-GB"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7</a:t>
            </a:fld>
            <a:endParaRPr lang="en-US"/>
          </a:p>
        </p:txBody>
      </p:sp>
    </p:spTree>
    <p:extLst>
      <p:ext uri="{BB962C8B-B14F-4D97-AF65-F5344CB8AC3E}">
        <p14:creationId xmlns:p14="http://schemas.microsoft.com/office/powerpoint/2010/main" val="1853603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slide is left blank for each country to complete with the names of the trainers that are teaching the course.</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10</a:t>
            </a:fld>
            <a:endParaRPr lang="en-US"/>
          </a:p>
        </p:txBody>
      </p:sp>
    </p:spTree>
    <p:extLst>
      <p:ext uri="{BB962C8B-B14F-4D97-AF65-F5344CB8AC3E}">
        <p14:creationId xmlns:p14="http://schemas.microsoft.com/office/powerpoint/2010/main" val="4973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course contains</a:t>
            </a:r>
            <a:r>
              <a:rPr lang="en-US" baseline="0" dirty="0"/>
              <a:t> a mixture of presentations and exercises based around a scenario.  It is structured in that way as a result of requests received during the basic course for more information on cases and digital forensics.  This course will enable the delegates, not only to listen to experts providing information, but also to work on an investigation themselves, working on the information that will be provided during the course.</a:t>
            </a:r>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12</a:t>
            </a:fld>
            <a:endParaRPr lang="en-US"/>
          </a:p>
        </p:txBody>
      </p:sp>
    </p:spTree>
    <p:extLst>
      <p:ext uri="{BB962C8B-B14F-4D97-AF65-F5344CB8AC3E}">
        <p14:creationId xmlns:p14="http://schemas.microsoft.com/office/powerpoint/2010/main" val="1981359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course timetable should be explained to the students at this stage.  This should include the times of the course, the lunch and other breaks and a brief description of each session.  The inclusion or exclusion of any assessment should be dealt with at this stage.  If there is an assessment, this should be explained in detail, including the expectations of the students in terms of study.</a:t>
            </a: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13</a:t>
            </a:fld>
            <a:endParaRPr lang="en-US"/>
          </a:p>
        </p:txBody>
      </p:sp>
    </p:spTree>
    <p:extLst>
      <p:ext uri="{BB962C8B-B14F-4D97-AF65-F5344CB8AC3E}">
        <p14:creationId xmlns:p14="http://schemas.microsoft.com/office/powerpoint/2010/main" val="3901472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9/26/2018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9/26/2018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9/26/2018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9/26/2018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9/26/2018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9/26/2018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9/26/2018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Advanced Cybercrime Training for Judges and Prosecutors</a:t>
            </a:r>
          </a:p>
        </p:txBody>
      </p:sp>
      <p:pic>
        <p:nvPicPr>
          <p:cNvPr id="4" name="Picture 3" descr="COE.png"/>
          <p:cNvPicPr>
            <a:picLocks noChangeAspect="1"/>
          </p:cNvPicPr>
          <p:nvPr/>
        </p:nvPicPr>
        <p:blipFill>
          <a:blip r:embed="rId3"/>
          <a:stretch>
            <a:fillRect/>
          </a:stretch>
        </p:blipFill>
        <p:spPr>
          <a:xfrm>
            <a:off x="1517650" y="552450"/>
            <a:ext cx="6108700" cy="1104900"/>
          </a:xfrm>
          <a:prstGeom prst="rect">
            <a:avLst/>
          </a:prstGeom>
        </p:spPr>
      </p:pic>
      <p:sp>
        <p:nvSpPr>
          <p:cNvPr id="5" name="Subtitle 2"/>
          <p:cNvSpPr txBox="1">
            <a:spLocks/>
          </p:cNvSpPr>
          <p:nvPr/>
        </p:nvSpPr>
        <p:spPr>
          <a:xfrm>
            <a:off x="1371600" y="3938131"/>
            <a:ext cx="6400800" cy="1752600"/>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dirty="0">
                <a:solidFill>
                  <a:schemeClr val="bg1">
                    <a:lumMod val="65000"/>
                  </a:schemeClr>
                </a:solidFill>
              </a:rPr>
              <a:t>Session 1.1.1</a:t>
            </a:r>
          </a:p>
          <a:p>
            <a:r>
              <a:rPr lang="en-US" dirty="0">
                <a:solidFill>
                  <a:schemeClr val="bg1">
                    <a:lumMod val="65000"/>
                  </a:schemeClr>
                </a:solidFill>
              </a:rPr>
              <a:t>Course Opening and Introductions</a:t>
            </a:r>
          </a:p>
        </p:txBody>
      </p:sp>
    </p:spTree>
    <p:extLst>
      <p:ext uri="{BB962C8B-B14F-4D97-AF65-F5344CB8AC3E}">
        <p14:creationId xmlns:p14="http://schemas.microsoft.com/office/powerpoint/2010/main" val="1269317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n-US" b="1" dirty="0"/>
              <a:t>Trainers</a:t>
            </a:r>
          </a:p>
        </p:txBody>
      </p:sp>
      <p:sp>
        <p:nvSpPr>
          <p:cNvPr id="3" name="Content Placeholder 2"/>
          <p:cNvSpPr>
            <a:spLocks noGrp="1"/>
          </p:cNvSpPr>
          <p:nvPr>
            <p:ph idx="1"/>
          </p:nvPr>
        </p:nvSpPr>
        <p:spPr>
          <a:xfrm>
            <a:off x="457200" y="1340962"/>
            <a:ext cx="8452402" cy="5363849"/>
          </a:xfrm>
        </p:spPr>
        <p:txBody>
          <a:bodyPr>
            <a:normAutofit/>
          </a:bodyPr>
          <a:lstStyle/>
          <a:p>
            <a:pPr marL="0" indent="0">
              <a:buNone/>
            </a:pPr>
            <a:r>
              <a:rPr lang="en-US" b="1" dirty="0"/>
              <a:t>This course</a:t>
            </a:r>
          </a:p>
          <a:p>
            <a:pPr marL="0" indent="0">
              <a:buNone/>
            </a:pPr>
            <a:endParaRPr lang="fr-FR" dirty="0" smtClean="0"/>
          </a:p>
          <a:p>
            <a:pPr marL="0" indent="0">
              <a:buNone/>
            </a:pPr>
            <a:r>
              <a:rPr lang="fr-FR" dirty="0"/>
              <a:t>	</a:t>
            </a:r>
            <a:r>
              <a:rPr lang="fr-FR" dirty="0" smtClean="0"/>
              <a:t>      </a:t>
            </a:r>
            <a:r>
              <a:rPr lang="en-GB" dirty="0" smtClean="0"/>
              <a:t>Zahid JAMIL &amp; Branko STAMENKOVIC</a:t>
            </a:r>
            <a:endParaRPr lang="en-US" dirty="0"/>
          </a:p>
          <a:p>
            <a:pPr marL="0" indent="0">
              <a:buNone/>
            </a:pPr>
            <a:endParaRPr lang="en-US" dirty="0"/>
          </a:p>
        </p:txBody>
      </p:sp>
    </p:spTree>
    <p:extLst>
      <p:ext uri="{BB962C8B-B14F-4D97-AF65-F5344CB8AC3E}">
        <p14:creationId xmlns:p14="http://schemas.microsoft.com/office/powerpoint/2010/main" val="1430428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569660"/>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Methodology</a:t>
            </a:r>
          </a:p>
          <a:p>
            <a:pPr algn="ctr"/>
            <a:r>
              <a:rPr lang="en-GB" sz="3200" b="1" dirty="0">
                <a:solidFill>
                  <a:schemeClr val="accent1">
                    <a:lumMod val="25000"/>
                  </a:schemeClr>
                </a:solidFill>
                <a:latin typeface="Calibri" pitchFamily="34" charset="0"/>
              </a:rPr>
              <a:t>&amp;</a:t>
            </a:r>
          </a:p>
          <a:p>
            <a:pPr algn="ctr"/>
            <a:r>
              <a:rPr lang="en-GB" sz="3200" b="1" dirty="0">
                <a:solidFill>
                  <a:schemeClr val="accent1">
                    <a:lumMod val="25000"/>
                  </a:schemeClr>
                </a:solidFill>
                <a:latin typeface="Calibri" pitchFamily="34" charset="0"/>
              </a:rPr>
              <a:t>Timetable</a:t>
            </a:r>
            <a:endParaRPr lang="en-US" sz="3200" dirty="0"/>
          </a:p>
        </p:txBody>
      </p:sp>
    </p:spTree>
    <p:extLst>
      <p:ext uri="{BB962C8B-B14F-4D97-AF65-F5344CB8AC3E}">
        <p14:creationId xmlns:p14="http://schemas.microsoft.com/office/powerpoint/2010/main" val="3728417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endParaRPr lang="en-US" sz="2600" b="1" dirty="0"/>
          </a:p>
          <a:p>
            <a:pPr>
              <a:buFont typeface="Wingdings" charset="2"/>
              <a:buChar char="²"/>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n-US" b="1" dirty="0"/>
              <a:t>Methodology</a:t>
            </a:r>
          </a:p>
        </p:txBody>
      </p:sp>
      <p:sp>
        <p:nvSpPr>
          <p:cNvPr id="2" name="Rectangle 1"/>
          <p:cNvSpPr/>
          <p:nvPr/>
        </p:nvSpPr>
        <p:spPr>
          <a:xfrm>
            <a:off x="684591" y="1234397"/>
            <a:ext cx="8002209" cy="5262979"/>
          </a:xfrm>
          <a:prstGeom prst="rect">
            <a:avLst/>
          </a:prstGeom>
        </p:spPr>
        <p:txBody>
          <a:bodyPr wrap="square">
            <a:spAutoFit/>
          </a:bodyPr>
          <a:lstStyle/>
          <a:p>
            <a:pPr marL="285750" indent="-285750">
              <a:spcBef>
                <a:spcPts val="0"/>
              </a:spcBef>
              <a:buFont typeface="Arial"/>
              <a:buChar char="•"/>
            </a:pPr>
            <a:endParaRPr lang="en-US" sz="3200" dirty="0"/>
          </a:p>
          <a:p>
            <a:pPr marL="285750" indent="-285750">
              <a:spcBef>
                <a:spcPts val="0"/>
              </a:spcBef>
              <a:buFont typeface="Arial"/>
              <a:buChar char="•"/>
            </a:pPr>
            <a:r>
              <a:rPr lang="en-US" sz="3200" dirty="0"/>
              <a:t>Presentations and practical exercises</a:t>
            </a:r>
          </a:p>
          <a:p>
            <a:pPr marL="285750" indent="-285750">
              <a:spcBef>
                <a:spcPts val="0"/>
              </a:spcBef>
              <a:buFont typeface="Arial"/>
              <a:buChar char="•"/>
            </a:pPr>
            <a:r>
              <a:rPr lang="en-US" sz="3200" dirty="0"/>
              <a:t>Scenario based</a:t>
            </a:r>
          </a:p>
          <a:p>
            <a:pPr marL="285750" indent="-285750">
              <a:spcBef>
                <a:spcPts val="0"/>
              </a:spcBef>
              <a:buFont typeface="Arial"/>
              <a:buChar char="•"/>
            </a:pPr>
            <a:r>
              <a:rPr lang="en-US" sz="3200" dirty="0"/>
              <a:t>Progressive paper feed </a:t>
            </a:r>
          </a:p>
          <a:p>
            <a:pPr marL="285750" indent="-285750">
              <a:spcBef>
                <a:spcPts val="0"/>
              </a:spcBef>
              <a:buFont typeface="Arial"/>
              <a:buChar char="•"/>
            </a:pPr>
            <a:r>
              <a:rPr lang="en-US" sz="3200" dirty="0"/>
              <a:t>Group work on specific subjects</a:t>
            </a:r>
          </a:p>
          <a:p>
            <a:pPr marL="285750" indent="-285750">
              <a:spcBef>
                <a:spcPts val="0"/>
              </a:spcBef>
              <a:buFont typeface="Arial"/>
              <a:buChar char="•"/>
            </a:pPr>
            <a:r>
              <a:rPr lang="en-US" sz="3200" dirty="0"/>
              <a:t>Group feedback</a:t>
            </a:r>
          </a:p>
          <a:p>
            <a:pPr marL="285750" indent="-285750">
              <a:spcBef>
                <a:spcPts val="0"/>
              </a:spcBef>
              <a:buFont typeface="Arial"/>
              <a:buChar char="•"/>
            </a:pPr>
            <a:r>
              <a:rPr lang="en-US" sz="3200" dirty="0"/>
              <a:t>Support for groups from trainers</a:t>
            </a:r>
          </a:p>
          <a:p>
            <a:pPr marL="285750" indent="-285750">
              <a:spcBef>
                <a:spcPts val="0"/>
              </a:spcBef>
              <a:buFont typeface="Arial"/>
              <a:buChar char="•"/>
            </a:pPr>
            <a:r>
              <a:rPr lang="en-US" sz="3200" dirty="0"/>
              <a:t>Backup support from the trainers in group sessions</a:t>
            </a:r>
          </a:p>
          <a:p>
            <a:pPr>
              <a:spcBef>
                <a:spcPts val="0"/>
              </a:spcBef>
            </a:pPr>
            <a:endParaRPr lang="en-US" sz="2400" dirty="0"/>
          </a:p>
          <a:p>
            <a:pPr marL="285750" indent="-285750">
              <a:spcBef>
                <a:spcPts val="0"/>
              </a:spcBef>
              <a:buFont typeface="Arial"/>
              <a:buChar char="•"/>
            </a:pPr>
            <a:endParaRPr lang="en-US" sz="2400" dirty="0"/>
          </a:p>
        </p:txBody>
      </p:sp>
    </p:spTree>
    <p:extLst>
      <p:ext uri="{BB962C8B-B14F-4D97-AF65-F5344CB8AC3E}">
        <p14:creationId xmlns:p14="http://schemas.microsoft.com/office/powerpoint/2010/main" val="1032812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869300"/>
          </a:xfrm>
        </p:spPr>
        <p:txBody>
          <a:bodyPr>
            <a:normAutofit fontScale="90000"/>
          </a:bodyPr>
          <a:lstStyle/>
          <a:p>
            <a:r>
              <a:rPr lang="en-US" b="1" dirty="0"/>
              <a:t>Course Timetable</a:t>
            </a:r>
            <a:br>
              <a:rPr lang="en-US" b="1" dirty="0"/>
            </a:br>
            <a:r>
              <a:rPr lang="en-US" sz="2200" b="1" dirty="0"/>
              <a:t>“Advanced” Cybercrime &amp; Electronic Evidence Course Agenda</a:t>
            </a:r>
          </a:p>
        </p:txBody>
      </p:sp>
    </p:spTree>
    <p:extLst>
      <p:ext uri="{BB962C8B-B14F-4D97-AF65-F5344CB8AC3E}">
        <p14:creationId xmlns:p14="http://schemas.microsoft.com/office/powerpoint/2010/main" val="2731319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INTRODUCTIONS</a:t>
            </a:r>
            <a:endParaRPr lang="en-US" sz="3200" dirty="0"/>
          </a:p>
        </p:txBody>
      </p:sp>
      <p:pic>
        <p:nvPicPr>
          <p:cNvPr id="3" name="Picture 2"/>
          <p:cNvPicPr>
            <a:picLocks noChangeAspect="1"/>
          </p:cNvPicPr>
          <p:nvPr/>
        </p:nvPicPr>
        <p:blipFill>
          <a:blip r:embed="rId2"/>
          <a:stretch>
            <a:fillRect/>
          </a:stretch>
        </p:blipFill>
        <p:spPr>
          <a:xfrm>
            <a:off x="0" y="4823208"/>
            <a:ext cx="2716551" cy="2034791"/>
          </a:xfrm>
          <a:prstGeom prst="rect">
            <a:avLst/>
          </a:prstGeom>
        </p:spPr>
      </p:pic>
    </p:spTree>
    <p:extLst>
      <p:ext uri="{BB962C8B-B14F-4D97-AF65-F5344CB8AC3E}">
        <p14:creationId xmlns:p14="http://schemas.microsoft.com/office/powerpoint/2010/main" val="2006682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44311"/>
          </a:xfrm>
        </p:spPr>
        <p:txBody>
          <a:bodyPr/>
          <a:lstStyle/>
          <a:p>
            <a:r>
              <a:rPr lang="en-US" b="1" dirty="0"/>
              <a:t>Introductions</a:t>
            </a:r>
          </a:p>
        </p:txBody>
      </p:sp>
      <p:sp>
        <p:nvSpPr>
          <p:cNvPr id="3" name="Content Placeholder 2"/>
          <p:cNvSpPr>
            <a:spLocks noGrp="1"/>
          </p:cNvSpPr>
          <p:nvPr>
            <p:ph idx="1"/>
          </p:nvPr>
        </p:nvSpPr>
        <p:spPr>
          <a:xfrm>
            <a:off x="457200" y="1412006"/>
            <a:ext cx="8229600" cy="4525963"/>
          </a:xfrm>
        </p:spPr>
        <p:txBody>
          <a:bodyPr>
            <a:normAutofit fontScale="92500"/>
          </a:bodyPr>
          <a:lstStyle/>
          <a:p>
            <a:pPr algn="just">
              <a:buNone/>
            </a:pPr>
            <a:r>
              <a:rPr lang="en-US" dirty="0"/>
              <a:t>Pair with someone you do not know.</a:t>
            </a:r>
          </a:p>
          <a:p>
            <a:pPr algn="just">
              <a:buNone/>
            </a:pPr>
            <a:r>
              <a:rPr lang="en-US" dirty="0"/>
              <a:t>Take 10 minutes to find out about them and tell us:</a:t>
            </a:r>
          </a:p>
          <a:p>
            <a:pPr algn="just"/>
            <a:r>
              <a:rPr lang="en-US" dirty="0"/>
              <a:t>Their Name and Country</a:t>
            </a:r>
          </a:p>
          <a:p>
            <a:pPr algn="just"/>
            <a:r>
              <a:rPr lang="en-US" dirty="0"/>
              <a:t>Where they work</a:t>
            </a:r>
          </a:p>
          <a:p>
            <a:pPr algn="just"/>
            <a:r>
              <a:rPr lang="en-US" dirty="0"/>
              <a:t>What they do</a:t>
            </a:r>
          </a:p>
          <a:p>
            <a:pPr algn="just"/>
            <a:r>
              <a:rPr lang="en-US" dirty="0"/>
              <a:t>Their experience as a trainer</a:t>
            </a:r>
          </a:p>
          <a:p>
            <a:pPr algn="just"/>
            <a:r>
              <a:rPr lang="en-US" dirty="0"/>
              <a:t>Their experience in the field of cybercrime</a:t>
            </a:r>
          </a:p>
          <a:p>
            <a:pPr algn="just"/>
            <a:r>
              <a:rPr lang="en-US" dirty="0"/>
              <a:t>Something Interesting about them</a:t>
            </a:r>
          </a:p>
        </p:txBody>
      </p:sp>
    </p:spTree>
    <p:extLst>
      <p:ext uri="{BB962C8B-B14F-4D97-AF65-F5344CB8AC3E}">
        <p14:creationId xmlns:p14="http://schemas.microsoft.com/office/powerpoint/2010/main" val="21028489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a:buNone/>
            </a:pPr>
            <a:r>
              <a:rPr lang="en-US" sz="2800" dirty="0"/>
              <a:t>At the end of this session participants will be able to:</a:t>
            </a:r>
          </a:p>
          <a:p>
            <a:pPr marL="355600"/>
            <a:r>
              <a:rPr lang="en-GB" sz="2800" dirty="0"/>
              <a:t>Provide delegates with information about the need for the training course and its aim and objectives. </a:t>
            </a:r>
          </a:p>
          <a:p>
            <a:pPr marL="355600"/>
            <a:r>
              <a:rPr lang="en-GB" sz="2800" dirty="0"/>
              <a:t>Ensure that they have sufficient information about the programme of activities and the timetable.  </a:t>
            </a:r>
          </a:p>
          <a:p>
            <a:pPr marL="355600"/>
            <a:r>
              <a:rPr lang="en-GB" sz="2800" dirty="0"/>
              <a:t>Provide information about the health, safety and administrative details of the course. </a:t>
            </a:r>
          </a:p>
          <a:p>
            <a:pPr marL="355600"/>
            <a:r>
              <a:rPr lang="en-GB" sz="2800" dirty="0"/>
              <a:t>Introduce the delegates to the trainers and other delegates.</a:t>
            </a:r>
          </a:p>
          <a:p>
            <a:pPr marL="0" indent="0">
              <a:buNone/>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normAutofit/>
          </a:bodyPr>
          <a:lstStyle/>
          <a:p>
            <a:r>
              <a:rPr lang="en-US" b="1" dirty="0"/>
              <a:t>Summary of Session Objectives</a:t>
            </a:r>
          </a:p>
        </p:txBody>
      </p:sp>
    </p:spTree>
    <p:extLst>
      <p:ext uri="{BB962C8B-B14F-4D97-AF65-F5344CB8AC3E}">
        <p14:creationId xmlns:p14="http://schemas.microsoft.com/office/powerpoint/2010/main" val="3452271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a:t>Health and Safety</a:t>
            </a:r>
          </a:p>
        </p:txBody>
      </p:sp>
      <p:sp>
        <p:nvSpPr>
          <p:cNvPr id="4" name="Rectangle 3"/>
          <p:cNvSpPr>
            <a:spLocks noGrp="1" noChangeArrowheads="1"/>
          </p:cNvSpPr>
          <p:nvPr>
            <p:ph idx="1"/>
          </p:nvPr>
        </p:nvSpPr>
        <p:spPr/>
        <p:txBody>
          <a:bodyPr>
            <a:normAutofit/>
          </a:bodyPr>
          <a:lstStyle/>
          <a:p>
            <a:pPr>
              <a:lnSpc>
                <a:spcPct val="150000"/>
              </a:lnSpc>
              <a:spcBef>
                <a:spcPts val="0"/>
              </a:spcBef>
            </a:pPr>
            <a:r>
              <a:rPr lang="en-GB" dirty="0"/>
              <a:t>Emergency Exits</a:t>
            </a:r>
          </a:p>
          <a:p>
            <a:pPr>
              <a:lnSpc>
                <a:spcPct val="150000"/>
              </a:lnSpc>
              <a:spcBef>
                <a:spcPts val="0"/>
              </a:spcBef>
            </a:pPr>
            <a:r>
              <a:rPr lang="en-GB" dirty="0"/>
              <a:t>Fire Alarms</a:t>
            </a:r>
          </a:p>
          <a:p>
            <a:pPr>
              <a:lnSpc>
                <a:spcPct val="150000"/>
              </a:lnSpc>
              <a:spcBef>
                <a:spcPts val="0"/>
              </a:spcBef>
            </a:pPr>
            <a:r>
              <a:rPr lang="en-GB" dirty="0"/>
              <a:t>Toilets</a:t>
            </a:r>
          </a:p>
          <a:p>
            <a:pPr>
              <a:lnSpc>
                <a:spcPct val="150000"/>
              </a:lnSpc>
              <a:spcBef>
                <a:spcPts val="0"/>
              </a:spcBef>
            </a:pPr>
            <a:r>
              <a:rPr lang="en-GB" dirty="0"/>
              <a:t>Smoking</a:t>
            </a:r>
          </a:p>
          <a:p>
            <a:pPr>
              <a:lnSpc>
                <a:spcPct val="150000"/>
              </a:lnSpc>
              <a:spcBef>
                <a:spcPts val="0"/>
              </a:spcBef>
            </a:pPr>
            <a:r>
              <a:rPr lang="en-GB" dirty="0"/>
              <a:t>Mobile Phones &amp; Pagers</a:t>
            </a:r>
          </a:p>
          <a:p>
            <a:pPr>
              <a:lnSpc>
                <a:spcPct val="150000"/>
              </a:lnSpc>
              <a:spcBef>
                <a:spcPts val="0"/>
              </a:spcBef>
            </a:pPr>
            <a:r>
              <a:rPr lang="en-GB" dirty="0"/>
              <a:t>Coffee and Lunch Breaks</a:t>
            </a:r>
          </a:p>
        </p:txBody>
      </p:sp>
      <p:pic>
        <p:nvPicPr>
          <p:cNvPr id="5" name="Picture 4"/>
          <p:cNvPicPr>
            <a:picLocks noChangeAspect="1"/>
          </p:cNvPicPr>
          <p:nvPr/>
        </p:nvPicPr>
        <p:blipFill>
          <a:blip r:embed="rId3"/>
          <a:stretch>
            <a:fillRect/>
          </a:stretch>
        </p:blipFill>
        <p:spPr>
          <a:xfrm>
            <a:off x="6315437" y="1625600"/>
            <a:ext cx="2260600" cy="3594100"/>
          </a:xfrm>
          <a:prstGeom prst="rect">
            <a:avLst/>
          </a:prstGeom>
        </p:spPr>
      </p:pic>
    </p:spTree>
    <p:extLst>
      <p:ext uri="{BB962C8B-B14F-4D97-AF65-F5344CB8AC3E}">
        <p14:creationId xmlns:p14="http://schemas.microsoft.com/office/powerpoint/2010/main" val="2997438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Introduction</a:t>
            </a:r>
            <a:endParaRPr lang="en-US" sz="3200" dirty="0"/>
          </a:p>
        </p:txBody>
      </p:sp>
    </p:spTree>
    <p:extLst>
      <p:ext uri="{BB962C8B-B14F-4D97-AF65-F5344CB8AC3E}">
        <p14:creationId xmlns:p14="http://schemas.microsoft.com/office/powerpoint/2010/main" val="27504309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lstStyle/>
          <a:p>
            <a:r>
              <a:rPr lang="en-US" b="1" dirty="0"/>
              <a:t> Course Background</a:t>
            </a:r>
          </a:p>
        </p:txBody>
      </p:sp>
      <p:sp>
        <p:nvSpPr>
          <p:cNvPr id="3" name="Content Placeholder 2"/>
          <p:cNvSpPr>
            <a:spLocks noGrp="1"/>
          </p:cNvSpPr>
          <p:nvPr>
            <p:ph idx="1"/>
          </p:nvPr>
        </p:nvSpPr>
        <p:spPr>
          <a:xfrm>
            <a:off x="457200" y="1600200"/>
            <a:ext cx="8229600" cy="4898158"/>
          </a:xfrm>
        </p:spPr>
        <p:txBody>
          <a:bodyPr>
            <a:normAutofit/>
          </a:bodyPr>
          <a:lstStyle/>
          <a:p>
            <a:pPr algn="just"/>
            <a:r>
              <a:rPr lang="en-GB" dirty="0"/>
              <a:t>The title of this course is “Advanced Cybercrime and Electronic Evidence Training for Judges and Prosecutors”. </a:t>
            </a:r>
          </a:p>
          <a:p>
            <a:pPr algn="just"/>
            <a:r>
              <a:rPr lang="en-GB" dirty="0"/>
              <a:t>It has been developed as an output of the European Union/Council of Europe Joint Project on Regional Cooperation on Cybercrime in the IPA region.</a:t>
            </a:r>
          </a:p>
          <a:p>
            <a:pPr algn="just"/>
            <a:r>
              <a:rPr lang="en-GB" b="1" dirty="0"/>
              <a:t>Training was further upgraded through GLACY and GLACY+ projects</a:t>
            </a:r>
            <a:r>
              <a:rPr lang="en-GB" dirty="0"/>
              <a:t>.</a:t>
            </a:r>
          </a:p>
        </p:txBody>
      </p:sp>
    </p:spTree>
    <p:extLst>
      <p:ext uri="{BB962C8B-B14F-4D97-AF65-F5344CB8AC3E}">
        <p14:creationId xmlns:p14="http://schemas.microsoft.com/office/powerpoint/2010/main" val="1605808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9833"/>
          </a:xfrm>
        </p:spPr>
        <p:txBody>
          <a:bodyPr>
            <a:normAutofit/>
          </a:bodyPr>
          <a:lstStyle/>
          <a:p>
            <a:r>
              <a:rPr lang="en-US" b="1" dirty="0"/>
              <a:t>Why is This Training Necessary</a:t>
            </a:r>
          </a:p>
        </p:txBody>
      </p:sp>
      <p:sp>
        <p:nvSpPr>
          <p:cNvPr id="3" name="Content Placeholder 2"/>
          <p:cNvSpPr>
            <a:spLocks noGrp="1"/>
          </p:cNvSpPr>
          <p:nvPr>
            <p:ph idx="1"/>
          </p:nvPr>
        </p:nvSpPr>
        <p:spPr/>
        <p:txBody>
          <a:bodyPr>
            <a:normAutofit fontScale="77500" lnSpcReduction="20000"/>
          </a:bodyPr>
          <a:lstStyle/>
          <a:p>
            <a:pPr algn="just"/>
            <a:r>
              <a:rPr lang="en-US" sz="3800" dirty="0"/>
              <a:t>Judges and prosecutors play crucial role in the investigation and adjudication of individuals or groups that have committed crimes. </a:t>
            </a:r>
          </a:p>
          <a:p>
            <a:pPr algn="just"/>
            <a:endParaRPr lang="en-US" sz="3800" dirty="0"/>
          </a:p>
          <a:p>
            <a:pPr algn="just"/>
            <a:r>
              <a:rPr lang="en-US" sz="3800" dirty="0"/>
              <a:t>With the increased number of incidence where these crimes have an element of cybercrime there is an increased need for judges and prosecutors to be properly trained to understand the nature of these crimes and to also be aware of the legislation and the instruments for international cooperation available to handle cases of cybercrimes.</a:t>
            </a:r>
            <a:endParaRPr lang="en-GB" sz="3800" dirty="0"/>
          </a:p>
          <a:p>
            <a:pPr>
              <a:buNone/>
            </a:pPr>
            <a:endParaRPr lang="en-US" dirty="0"/>
          </a:p>
        </p:txBody>
      </p:sp>
    </p:spTree>
    <p:extLst>
      <p:ext uri="{BB962C8B-B14F-4D97-AF65-F5344CB8AC3E}">
        <p14:creationId xmlns:p14="http://schemas.microsoft.com/office/powerpoint/2010/main" val="2431300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077218"/>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Aims and Objectives</a:t>
            </a:r>
            <a:endParaRPr lang="en-US" sz="3200" dirty="0"/>
          </a:p>
        </p:txBody>
      </p:sp>
    </p:spTree>
    <p:extLst>
      <p:ext uri="{BB962C8B-B14F-4D97-AF65-F5344CB8AC3E}">
        <p14:creationId xmlns:p14="http://schemas.microsoft.com/office/powerpoint/2010/main" val="192048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n-US" b="1" dirty="0"/>
              <a:t>Course Aim</a:t>
            </a:r>
          </a:p>
        </p:txBody>
      </p:sp>
      <p:sp>
        <p:nvSpPr>
          <p:cNvPr id="3" name="Content Placeholder 2"/>
          <p:cNvSpPr>
            <a:spLocks noGrp="1"/>
          </p:cNvSpPr>
          <p:nvPr>
            <p:ph idx="1"/>
          </p:nvPr>
        </p:nvSpPr>
        <p:spPr>
          <a:xfrm>
            <a:off x="457200" y="1340962"/>
            <a:ext cx="8229600" cy="5363849"/>
          </a:xfrm>
        </p:spPr>
        <p:txBody>
          <a:bodyPr>
            <a:normAutofit/>
          </a:bodyPr>
          <a:lstStyle/>
          <a:p>
            <a:pPr algn="just"/>
            <a:r>
              <a:rPr lang="en-US" dirty="0"/>
              <a:t>The aim of the course is to provide the knowledge and skills to allow judges and prosecutors to fulfill their roles relating to cybercrime investigations.  </a:t>
            </a:r>
          </a:p>
          <a:p>
            <a:pPr algn="just"/>
            <a:endParaRPr lang="en-US" dirty="0"/>
          </a:p>
          <a:p>
            <a:pPr algn="just"/>
            <a:r>
              <a:rPr lang="en-US" dirty="0"/>
              <a:t>This course is designed to build upon the learning outcomes of the basic cybercrime training course for judges and prosecutors and should be attended only by those that have successfully completed that course.  </a:t>
            </a:r>
            <a:endParaRPr lang="en-GB" dirty="0"/>
          </a:p>
          <a:p>
            <a:endParaRPr lang="en-US" sz="3600" dirty="0"/>
          </a:p>
        </p:txBody>
      </p:sp>
    </p:spTree>
    <p:extLst>
      <p:ext uri="{BB962C8B-B14F-4D97-AF65-F5344CB8AC3E}">
        <p14:creationId xmlns:p14="http://schemas.microsoft.com/office/powerpoint/2010/main" val="4170119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fontScale="92500"/>
          </a:bodyPr>
          <a:lstStyle/>
          <a:p>
            <a:pPr>
              <a:buNone/>
            </a:pPr>
            <a:r>
              <a:rPr lang="en-US" dirty="0"/>
              <a:t>At the end of this session participants will be able to:</a:t>
            </a:r>
          </a:p>
          <a:p>
            <a:pPr>
              <a:buNone/>
            </a:pPr>
            <a:endParaRPr lang="en-US" dirty="0"/>
          </a:p>
          <a:p>
            <a:pPr lvl="0"/>
            <a:r>
              <a:rPr lang="en-GB" dirty="0"/>
              <a:t>Identify the trainers and fellow participants</a:t>
            </a:r>
          </a:p>
          <a:p>
            <a:pPr lvl="0"/>
            <a:r>
              <a:rPr lang="en-GB" dirty="0"/>
              <a:t>Discuss the overall aim of the course</a:t>
            </a:r>
          </a:p>
          <a:p>
            <a:pPr lvl="0"/>
            <a:r>
              <a:rPr lang="en-GB" dirty="0"/>
              <a:t>Explain why this course is necessary</a:t>
            </a:r>
          </a:p>
          <a:p>
            <a:pPr lvl="0"/>
            <a:r>
              <a:rPr lang="en-GB" dirty="0"/>
              <a:t>List the component parts of the timetable and activities of the course</a:t>
            </a:r>
          </a:p>
          <a:p>
            <a:pPr lvl="0"/>
            <a:r>
              <a:rPr lang="en-GB" dirty="0"/>
              <a:t>List the health and safety procedures for the venue </a:t>
            </a:r>
            <a:endParaRPr lang="en-US" b="1" dirty="0"/>
          </a:p>
          <a:p>
            <a:pPr>
              <a:buFont typeface="Wingdings" charset="2"/>
              <a:buChar char="²"/>
            </a:pPr>
            <a:endParaRPr lang="en-US"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n-US" b="1" dirty="0"/>
              <a:t>Session Objectives</a:t>
            </a:r>
          </a:p>
        </p:txBody>
      </p:sp>
      <p:pic>
        <p:nvPicPr>
          <p:cNvPr id="5" name="Picture 4"/>
          <p:cNvPicPr>
            <a:picLocks noChangeAspect="1"/>
          </p:cNvPicPr>
          <p:nvPr/>
        </p:nvPicPr>
        <p:blipFill>
          <a:blip r:embed="rId2"/>
          <a:stretch>
            <a:fillRect/>
          </a:stretch>
        </p:blipFill>
        <p:spPr>
          <a:xfrm>
            <a:off x="1" y="5630001"/>
            <a:ext cx="1845354" cy="1227999"/>
          </a:xfrm>
          <a:prstGeom prst="rect">
            <a:avLst/>
          </a:prstGeom>
        </p:spPr>
      </p:pic>
    </p:spTree>
    <p:extLst>
      <p:ext uri="{BB962C8B-B14F-4D97-AF65-F5344CB8AC3E}">
        <p14:creationId xmlns:p14="http://schemas.microsoft.com/office/powerpoint/2010/main" val="1678590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Trainers</a:t>
            </a:r>
            <a:endParaRPr lang="en-US" sz="3200" dirty="0"/>
          </a:p>
        </p:txBody>
      </p:sp>
    </p:spTree>
    <p:extLst>
      <p:ext uri="{BB962C8B-B14F-4D97-AF65-F5344CB8AC3E}">
        <p14:creationId xmlns:p14="http://schemas.microsoft.com/office/powerpoint/2010/main" val="31676669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2850</TotalTime>
  <Words>1141</Words>
  <Application>Microsoft Office PowerPoint</Application>
  <PresentationFormat>On-screen Show (4:3)</PresentationFormat>
  <Paragraphs>105</Paragraphs>
  <Slides>17</Slides>
  <Notes>12</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Advanced Cybercrime Training for Judges and Prosecutors</vt:lpstr>
      <vt:lpstr>Health and Safety</vt:lpstr>
      <vt:lpstr>PowerPoint Presentation</vt:lpstr>
      <vt:lpstr> Course Background</vt:lpstr>
      <vt:lpstr>Why is This Training Necessary</vt:lpstr>
      <vt:lpstr>PowerPoint Presentation</vt:lpstr>
      <vt:lpstr>Course Aim</vt:lpstr>
      <vt:lpstr>Session Objectives</vt:lpstr>
      <vt:lpstr>PowerPoint Presentation</vt:lpstr>
      <vt:lpstr>Trainers</vt:lpstr>
      <vt:lpstr>PowerPoint Presentation</vt:lpstr>
      <vt:lpstr>Methodology</vt:lpstr>
      <vt:lpstr>Course Timetable “Advanced” Cybercrime &amp; Electronic Evidence Course Agenda</vt:lpstr>
      <vt:lpstr>PowerPoint Presentation</vt:lpstr>
      <vt:lpstr>Introductions</vt:lpstr>
      <vt:lpstr>Summary of Session Objectives</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LAZAR Ioana</cp:lastModifiedBy>
  <cp:revision>28</cp:revision>
  <dcterms:created xsi:type="dcterms:W3CDTF">2012-01-30T11:04:42Z</dcterms:created>
  <dcterms:modified xsi:type="dcterms:W3CDTF">2018-09-26T11:36:29Z</dcterms:modified>
</cp:coreProperties>
</file>